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A_0.xml" ContentType="application/vnd.ms-powerpoint.comments+xml"/>
  <Override PartName="/ppt/comments/modernComment_11D_0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303" r:id="rId2"/>
    <p:sldId id="256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310" r:id="rId33"/>
    <p:sldId id="311" r:id="rId34"/>
    <p:sldId id="28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69E7EC-06AF-7617-68CD-3EF89333AE6A}" name="Void" initials="V" userId="Void" providerId="None"/>
  <p188:author id="{F2615FEF-C003-BDE4-A30D-DBA9560B8F91}" name="Phan Thi Thu Hong (FE FPTU DN)" initials="PD" userId="S::hongptt11@fe.edu.vn::4d36b424-e1a9-4834-b8a6-b266a7cdd1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9804F3-1F11-4A7B-B89F-290B2C998E68}" v="3" dt="2022-11-14T12:08:54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i Thu Hong (FE FPTU DN)" userId="S::hongptt11@fe.edu.vn::4d36b424-e1a9-4834-b8a6-b266a7cdd1c0" providerId="AD" clId="Web-{669804F3-1F11-4A7B-B89F-290B2C998E68}"/>
    <pc:docChg chg="mod">
      <pc:chgData name="Phan Thi Thu Hong (FE FPTU DN)" userId="S::hongptt11@fe.edu.vn::4d36b424-e1a9-4834-b8a6-b266a7cdd1c0" providerId="AD" clId="Web-{669804F3-1F11-4A7B-B89F-290B2C998E68}" dt="2022-11-14T12:08:54.070" v="2"/>
      <pc:docMkLst>
        <pc:docMk/>
      </pc:docMkLst>
      <pc:sldChg chg="addCm">
        <pc:chgData name="Phan Thi Thu Hong (FE FPTU DN)" userId="S::hongptt11@fe.edu.vn::4d36b424-e1a9-4834-b8a6-b266a7cdd1c0" providerId="AD" clId="Web-{669804F3-1F11-4A7B-B89F-290B2C998E68}" dt="2022-11-14T12:00:39.511" v="1"/>
        <pc:sldMkLst>
          <pc:docMk/>
          <pc:sldMk cId="0" sldId="266"/>
        </pc:sldMkLst>
      </pc:sldChg>
      <pc:sldChg chg="addCm">
        <pc:chgData name="Phan Thi Thu Hong (FE FPTU DN)" userId="S::hongptt11@fe.edu.vn::4d36b424-e1a9-4834-b8a6-b266a7cdd1c0" providerId="AD" clId="Web-{669804F3-1F11-4A7B-B89F-290B2C998E68}" dt="2022-11-14T12:08:54.070" v="2"/>
        <pc:sldMkLst>
          <pc:docMk/>
          <pc:sldMk cId="0" sldId="285"/>
        </pc:sldMkLst>
      </pc:sldChg>
    </pc:docChg>
  </pc:docChgLst>
</pc:chgInfo>
</file>

<file path=ppt/comments/modernComment_10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DB4906-97D7-4A12-8560-F9E4C5355703}" authorId="{F2615FEF-C003-BDE4-A30D-DBA9560B8F91}" created="2022-11-14T12:00:39.51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6"/>
      <ac:spMk id="119" creationId="{00000000-0000-0000-0000-000000000000}"/>
      <ac:txMk cp="36" len="14">
        <ac:context len="51" hash="2111426242"/>
      </ac:txMk>
    </ac:txMkLst>
    <p188:pos x="5683684" y="313150"/>
    <p188:txBody>
      <a:bodyPr/>
      <a:lstStyle/>
      <a:p>
        <a:r>
          <a:rPr lang="vi-VN"/>
          <a:t>Nên thêm tiêu đề hoặc 1 slides để giới thiệu sang phần mới</a:t>
        </a:r>
      </a:p>
    </p188:txBody>
  </p188:cm>
  <p188:cm id="{7C58E42C-CF11-428D-A70A-065B0EC1361F}" authorId="{4269E7EC-06AF-7617-68CD-3EF89333AE6A}" created="2022-11-23T09:09:12.215">
    <pc:sldMkLst xmlns:pc="http://schemas.microsoft.com/office/powerpoint/2013/main/command">
      <pc:docMk/>
      <pc:sldMk cId="0" sldId="266"/>
    </pc:sldMkLst>
    <p188:txBody>
      <a:bodyPr/>
      <a:lstStyle/>
      <a:p>
        <a:r>
          <a:rPr lang="en-US"/>
          <a:t>Đã sửa</a:t>
        </a:r>
      </a:p>
    </p188:txBody>
  </p188:cm>
</p188:cmLst>
</file>

<file path=ppt/comments/modernComment_11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F0B60D-E79E-4646-AFBD-05D12976FEDC}" authorId="{F2615FEF-C003-BDE4-A30D-DBA9560B8F91}" created="2022-11-14T12:08:54.070">
    <pc:sldMkLst xmlns:pc="http://schemas.microsoft.com/office/powerpoint/2013/main/command">
      <pc:docMk/>
      <pc:sldMk cId="0" sldId="285"/>
    </pc:sldMkLst>
    <p188:txBody>
      <a:bodyPr/>
      <a:lstStyle/>
      <a:p>
        <a:r>
          <a:rPr lang="vi-VN"/>
          <a:t>Tiitle phần mới</a:t>
        </a:r>
      </a:p>
    </p188:txBody>
  </p188:cm>
  <p188:cm id="{E51AD8F7-711F-4CCA-BB32-31E6EC8445E5}" authorId="{4269E7EC-06AF-7617-68CD-3EF89333AE6A}" created="2022-11-23T09:08:01.067">
    <pc:sldMkLst xmlns:pc="http://schemas.microsoft.com/office/powerpoint/2013/main/command">
      <pc:docMk/>
      <pc:sldMk cId="0" sldId="285"/>
    </pc:sldMkLst>
    <p188:txBody>
      <a:bodyPr/>
      <a:lstStyle/>
      <a:p>
        <a:r>
          <a:rPr lang="en-US"/>
          <a:t>Đã sửa ở slide kế tiếp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183a26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183a26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183a261fc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7183a261fc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183a261f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7183a261f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183a261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183a261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183a261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183a261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183a261f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7183a261f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183a261f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7183a261f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183a261f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183a261f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183a261f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7183a261f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183a261f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183a261f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183a261f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7183a261f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cd97849e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6cd97849e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548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7183a261f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7183a261f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7183a261f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7183a261f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183a261f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7183a261f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183a261f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7183a261f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183a261f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183a261f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183a261f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7183a261f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183a261f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183a261f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183a261f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183a261f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183a261fc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7183a261fc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7183a261f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7183a261f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183a261f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183a261f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183a261f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7183a261f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2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34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183a261f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7183a261f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183a261f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183a261f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7183a261fc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7183a261fc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183a26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183a26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183a261f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7183a261f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183a261f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183a261f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7183a261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7183a261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057" y="1485439"/>
            <a:ext cx="8520600" cy="2052600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Logistic Regression: Introduction </a:t>
            </a:r>
            <a:r>
              <a:rPr lang="en-US" sz="4400" b="1" dirty="0"/>
              <a:t>to Classification and Error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3646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is Needed for Classification?</a:t>
            </a:r>
            <a:endParaRPr sz="3000" b="1" dirty="0"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991525" y="1487275"/>
            <a:ext cx="5787900" cy="30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– Model data with: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Features that can be quantified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Labels that are known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Method to measure similarity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Modeling Classification:</a:t>
            </a:r>
            <a:endParaRPr sz="3000" b="1" dirty="0"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966600" y="1276575"/>
            <a:ext cx="7188600" cy="3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Examples of models used for Supervised Learning: Classification: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Logistic Regression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K-Nearest Neighbors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Support Vector Machines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Neural Networks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Decision Tree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Random Forests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Boosting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Ensemble Models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rgbClr val="131200"/>
                </a:solidFill>
              </a:rPr>
              <a:t>Each of these models can be used for both regression and classification.</a:t>
            </a:r>
            <a:endParaRPr sz="1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Recap</a:t>
            </a:r>
            <a:endParaRPr sz="3000" b="1" dirty="0"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028700" y="1524450"/>
            <a:ext cx="7803600" cy="30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discussed: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Types of Supervised Learning (Regression and Classification)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What is needed for Classification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Overview of models commonly used for Classification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500"/>
              </a:spcAft>
              <a:buSzPts val="1100"/>
            </a:pPr>
            <a:r>
              <a:rPr lang="en-US" sz="3000" b="1" i="0" dirty="0">
                <a:solidFill>
                  <a:schemeClr val="tx1"/>
                </a:solidFill>
                <a:effectLst/>
                <a:latin typeface="+mj-lt"/>
              </a:rPr>
              <a:t>Introduction to Logistic Regression</a:t>
            </a:r>
            <a:r>
              <a:rPr lang="en-US" sz="3000" b="1" dirty="0"/>
              <a:t/>
            </a:r>
            <a:br>
              <a:rPr lang="en-US" sz="3000" b="1" dirty="0"/>
            </a:br>
            <a:r>
              <a:rPr lang="vi" sz="2700" dirty="0">
                <a:solidFill>
                  <a:schemeClr val="tx1"/>
                </a:solidFill>
              </a:rPr>
              <a:t>Learning Goals</a:t>
            </a:r>
            <a:endParaRPr sz="2700" dirty="0">
              <a:solidFill>
                <a:schemeClr val="tx1"/>
              </a:solidFill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1244250" y="2001251"/>
            <a:ext cx="6655500" cy="2306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rgbClr val="0A0900"/>
                </a:solidFill>
              </a:rPr>
              <a:t>In this section, we will cover:</a:t>
            </a:r>
            <a:endParaRPr sz="2000" dirty="0">
              <a:solidFill>
                <a:srgbClr val="0A09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rgbClr val="0A09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rgbClr val="020100"/>
                </a:solidFill>
              </a:rPr>
              <a:t>- Introduction to Logistic Regression</a:t>
            </a:r>
            <a:endParaRPr sz="2000" dirty="0">
              <a:solidFill>
                <a:srgbClr val="0201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rgbClr val="0201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rgbClr val="040300"/>
                </a:solidFill>
              </a:rPr>
              <a:t>- Linear Regression vs. Logistic Regression</a:t>
            </a:r>
            <a:endParaRPr sz="2000" dirty="0">
              <a:solidFill>
                <a:srgbClr val="0403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rgbClr val="0403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rgbClr val="272600"/>
                </a:solidFill>
              </a:rPr>
              <a:t>- Using Logistic Regression for Classification</a:t>
            </a:r>
            <a:endParaRPr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</p:cSld>
  <p:clrMapOvr>
    <a:masterClrMapping/>
  </p:clrMapOvr>
  <p:extLst>
    <p:ext uri="{6950BFC3-D8DA-4A85-94F7-54DA5524770B}">
      <p188:commentRel xmlns=""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Introduction to Logistic Regression</a:t>
            </a:r>
            <a:endParaRPr sz="3000" b="1" dirty="0"/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l="10144" t="22062" r="22223" b="26076"/>
          <a:stretch/>
        </p:blipFill>
        <p:spPr>
          <a:xfrm>
            <a:off x="637825" y="1269275"/>
            <a:ext cx="7868350" cy="33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Introduction to Logistic Regression</a:t>
            </a:r>
            <a:endParaRPr sz="3000" b="1" dirty="0"/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l="9982" t="22349" r="22064" b="11174"/>
          <a:stretch/>
        </p:blipFill>
        <p:spPr>
          <a:xfrm>
            <a:off x="883650" y="1095775"/>
            <a:ext cx="7227433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Linear Regression for Classification?</a:t>
            </a:r>
            <a:endParaRPr sz="3000" b="1" dirty="0"/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l="5475" t="22061" r="21413" b="11748"/>
          <a:stretch/>
        </p:blipFill>
        <p:spPr>
          <a:xfrm>
            <a:off x="516975" y="1145375"/>
            <a:ext cx="7614250" cy="38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Linear Regression for Classification?</a:t>
            </a:r>
            <a:endParaRPr sz="3000" b="1" dirty="0"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l="5315" t="21491" r="21574" b="12317"/>
          <a:stretch/>
        </p:blipFill>
        <p:spPr>
          <a:xfrm>
            <a:off x="464625" y="1095800"/>
            <a:ext cx="7662900" cy="38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Introducing the Sigmoid Function</a:t>
            </a:r>
            <a:endParaRPr sz="3000" b="1" dirty="0"/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l="19165" t="23494" r="12556" b="26076"/>
          <a:stretch/>
        </p:blipFill>
        <p:spPr>
          <a:xfrm>
            <a:off x="448925" y="1269250"/>
            <a:ext cx="8246150" cy="34229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Linear Regression for Classification?</a:t>
            </a:r>
            <a:endParaRPr sz="3000" b="1" dirty="0"/>
          </a:p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l="6601" t="21207" r="20612" b="9736"/>
          <a:stretch/>
        </p:blipFill>
        <p:spPr>
          <a:xfrm>
            <a:off x="586175" y="1104475"/>
            <a:ext cx="7389325" cy="39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879975" y="1412925"/>
            <a:ext cx="7523100" cy="31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will cover: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Types of Supervised Learning (Regression and Classification)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2E2D00"/>
                </a:solidFill>
              </a:rPr>
              <a:t>- What is needed for Classification</a:t>
            </a:r>
            <a:endParaRPr sz="2000">
              <a:solidFill>
                <a:srgbClr val="2E2D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rgbClr val="2E2D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Overview of models commonly used for Classification</a:t>
            </a:r>
            <a:endParaRPr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Logistic vs. Linear Regression</a:t>
            </a:r>
            <a:endParaRPr sz="3000" b="1" dirty="0"/>
          </a:p>
        </p:txBody>
      </p:sp>
      <p:pic>
        <p:nvPicPr>
          <p:cNvPr id="162" name="Google Shape;162;p30"/>
          <p:cNvPicPr preferRelativeResize="0"/>
          <p:nvPr/>
        </p:nvPicPr>
        <p:blipFill rotWithShape="1">
          <a:blip r:embed="rId3">
            <a:alphaModFix/>
          </a:blip>
          <a:srcRect l="5795" t="22918" r="13369" b="10321"/>
          <a:stretch/>
        </p:blipFill>
        <p:spPr>
          <a:xfrm>
            <a:off x="491925" y="1070975"/>
            <a:ext cx="8160151" cy="37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Logistic vs. Linear Regression</a:t>
            </a:r>
            <a:endParaRPr sz="3000" b="1" dirty="0"/>
          </a:p>
        </p:txBody>
      </p:sp>
      <p:pic>
        <p:nvPicPr>
          <p:cNvPr id="168" name="Google Shape;168;p31"/>
          <p:cNvPicPr preferRelativeResize="0"/>
          <p:nvPr/>
        </p:nvPicPr>
        <p:blipFill rotWithShape="1">
          <a:blip r:embed="rId3">
            <a:alphaModFix/>
          </a:blip>
          <a:srcRect l="5638" t="22634" r="10462" b="10318"/>
          <a:stretch/>
        </p:blipFill>
        <p:spPr>
          <a:xfrm>
            <a:off x="539575" y="1194900"/>
            <a:ext cx="8238326" cy="37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 with Logistic Regression</a:t>
            </a:r>
            <a:endParaRPr sz="3000" b="1" dirty="0"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3">
            <a:alphaModFix/>
          </a:blip>
          <a:srcRect l="6119" t="22921" r="22221" b="12033"/>
          <a:stretch/>
        </p:blipFill>
        <p:spPr>
          <a:xfrm>
            <a:off x="386075" y="1095775"/>
            <a:ext cx="7740600" cy="39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 with Logistic Regression</a:t>
            </a:r>
            <a:endParaRPr sz="3000" b="1" dirty="0"/>
          </a:p>
        </p:txBody>
      </p:sp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 l="1291" t="21488" r="7082"/>
          <a:stretch/>
        </p:blipFill>
        <p:spPr>
          <a:xfrm>
            <a:off x="462250" y="1095775"/>
            <a:ext cx="8096824" cy="38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 with Logistic Regression</a:t>
            </a:r>
            <a:endParaRPr sz="3000" b="1" dirty="0"/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l="1613" t="21778" r="7245" b="1428"/>
          <a:stretch/>
        </p:blipFill>
        <p:spPr>
          <a:xfrm>
            <a:off x="467875" y="1170175"/>
            <a:ext cx="8208249" cy="38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 with Logistic Regression</a:t>
            </a:r>
            <a:endParaRPr sz="3000" b="1" dirty="0"/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l="1611" t="21777" r="11756"/>
          <a:stretch/>
        </p:blipFill>
        <p:spPr>
          <a:xfrm>
            <a:off x="623375" y="1083375"/>
            <a:ext cx="7683775" cy="38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Multiple Classes: One vs. All</a:t>
            </a:r>
            <a:endParaRPr sz="3000" b="1" dirty="0"/>
          </a:p>
        </p:txBody>
      </p:sp>
      <p:pic>
        <p:nvPicPr>
          <p:cNvPr id="198" name="Google Shape;198;p36"/>
          <p:cNvPicPr preferRelativeResize="0"/>
          <p:nvPr/>
        </p:nvPicPr>
        <p:blipFill rotWithShape="1">
          <a:blip r:embed="rId3">
            <a:alphaModFix/>
          </a:blip>
          <a:srcRect l="1769" t="21777" r="11919"/>
          <a:stretch/>
        </p:blipFill>
        <p:spPr>
          <a:xfrm>
            <a:off x="659250" y="1017725"/>
            <a:ext cx="7825500" cy="39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Multiple Classes: One vs. All</a:t>
            </a:r>
            <a:endParaRPr sz="3000" b="1" dirty="0"/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l="1614" t="20917" r="12074"/>
          <a:stretch/>
        </p:blipFill>
        <p:spPr>
          <a:xfrm>
            <a:off x="524200" y="1017725"/>
            <a:ext cx="7795750" cy="40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27</a:t>
            </a:fld>
            <a:endParaRPr lang="vi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Multiple Classes: One vs. All</a:t>
            </a:r>
            <a:endParaRPr sz="3000" b="1" dirty="0"/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/>
          </a:blip>
          <a:srcRect l="1611" t="21777" r="11756"/>
          <a:stretch/>
        </p:blipFill>
        <p:spPr>
          <a:xfrm>
            <a:off x="635775" y="1095750"/>
            <a:ext cx="7805925" cy="39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28</a:t>
            </a:fld>
            <a:endParaRPr lang="vi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Multiclass Decision Boundary</a:t>
            </a:r>
            <a:endParaRPr sz="3000" b="1" dirty="0"/>
          </a:p>
        </p:txBody>
      </p:sp>
      <p:pic>
        <p:nvPicPr>
          <p:cNvPr id="216" name="Google Shape;216;p39"/>
          <p:cNvPicPr preferRelativeResize="0"/>
          <p:nvPr/>
        </p:nvPicPr>
        <p:blipFill rotWithShape="1">
          <a:blip r:embed="rId3">
            <a:alphaModFix/>
          </a:blip>
          <a:srcRect l="1931" t="15189"/>
          <a:stretch/>
        </p:blipFill>
        <p:spPr>
          <a:xfrm>
            <a:off x="499450" y="1070975"/>
            <a:ext cx="8123924" cy="39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29</a:t>
            </a:fld>
            <a:endParaRPr lang="v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 algn="ctr">
              <a:lnSpc>
                <a:spcPct val="115000"/>
              </a:lnSpc>
              <a:buSzPct val="33333"/>
            </a:pPr>
            <a:r>
              <a:rPr lang="en-US" sz="3600" b="1" dirty="0" smtClean="0"/>
              <a:t>Remind: </a:t>
            </a:r>
            <a:r>
              <a:rPr lang="vi" sz="3600" b="1" dirty="0" smtClean="0"/>
              <a:t>Supervised </a:t>
            </a:r>
            <a:r>
              <a:rPr lang="vi" sz="3600" b="1" dirty="0"/>
              <a:t>Learning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  <p:grpSp>
        <p:nvGrpSpPr>
          <p:cNvPr id="5" name="Group 4"/>
          <p:cNvGrpSpPr/>
          <p:nvPr/>
        </p:nvGrpSpPr>
        <p:grpSpPr>
          <a:xfrm>
            <a:off x="386200" y="1148300"/>
            <a:ext cx="8568176" cy="3389450"/>
            <a:chOff x="386200" y="1148300"/>
            <a:chExt cx="8568176" cy="3389450"/>
          </a:xfrm>
        </p:grpSpPr>
        <p:pic>
          <p:nvPicPr>
            <p:cNvPr id="117" name="Google Shape;117;p21"/>
            <p:cNvPicPr preferRelativeResize="0"/>
            <p:nvPr/>
          </p:nvPicPr>
          <p:blipFill rotWithShape="1">
            <a:blip r:embed="rId3">
              <a:alphaModFix/>
            </a:blip>
            <a:srcRect l="1612" t="21873" r="3537" b="17450"/>
            <a:stretch/>
          </p:blipFill>
          <p:spPr>
            <a:xfrm>
              <a:off x="386200" y="1148300"/>
              <a:ext cx="8568176" cy="338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86200" y="3123644"/>
              <a:ext cx="8446100" cy="1414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0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Logistic Regression: The Syntax</a:t>
            </a:r>
            <a:endParaRPr sz="3000" b="1" dirty="0"/>
          </a:p>
        </p:txBody>
      </p:sp>
      <p:grpSp>
        <p:nvGrpSpPr>
          <p:cNvPr id="222" name="Google Shape;222;p40"/>
          <p:cNvGrpSpPr/>
          <p:nvPr/>
        </p:nvGrpSpPr>
        <p:grpSpPr>
          <a:xfrm>
            <a:off x="311700" y="1071000"/>
            <a:ext cx="8314575" cy="4072425"/>
            <a:chOff x="311700" y="1071000"/>
            <a:chExt cx="8314575" cy="4072425"/>
          </a:xfrm>
        </p:grpSpPr>
        <p:pic>
          <p:nvPicPr>
            <p:cNvPr id="223" name="Google Shape;223;p40"/>
            <p:cNvPicPr preferRelativeResize="0"/>
            <p:nvPr/>
          </p:nvPicPr>
          <p:blipFill rotWithShape="1">
            <a:blip r:embed="rId3">
              <a:alphaModFix/>
            </a:blip>
            <a:srcRect l="807" t="23780" r="10461"/>
            <a:stretch/>
          </p:blipFill>
          <p:spPr>
            <a:xfrm>
              <a:off x="311700" y="1071000"/>
              <a:ext cx="8215349" cy="396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40"/>
            <p:cNvSpPr/>
            <p:nvPr/>
          </p:nvSpPr>
          <p:spPr>
            <a:xfrm>
              <a:off x="6816675" y="3234825"/>
              <a:ext cx="1809600" cy="1908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30</a:t>
            </a:fld>
            <a:endParaRPr lang="vi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221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 with Logistic Regression</a:t>
            </a:r>
            <a:endParaRPr sz="3000" b="1" dirty="0"/>
          </a:p>
        </p:txBody>
      </p:sp>
      <p:sp>
        <p:nvSpPr>
          <p:cNvPr id="230" name="Google Shape;230;p41"/>
          <p:cNvSpPr txBox="1">
            <a:spLocks noGrp="1"/>
          </p:cNvSpPr>
          <p:nvPr>
            <p:ph type="body" idx="1"/>
          </p:nvPr>
        </p:nvSpPr>
        <p:spPr>
          <a:xfrm>
            <a:off x="1033475" y="869000"/>
            <a:ext cx="5163600" cy="4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 b="1">
                <a:solidFill>
                  <a:schemeClr val="dk1"/>
                </a:solidFill>
              </a:rPr>
              <a:t>Applications for Logistic Regression</a:t>
            </a:r>
            <a:r>
              <a:rPr lang="vi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Customer spending: How likely is a customer is to be a top 5% spender, using previous purchase data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Customer engagement: which customers are most likely to engage in the next 6 months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e-commerce: which transactions are fraudulent, using customer characteristics, location, IP address, etc.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Finance/risk: Predicting whether a loan will default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 b="1">
                <a:solidFill>
                  <a:schemeClr val="dk1"/>
                </a:solidFill>
              </a:rPr>
              <a:t>Interpretation vs. prediction</a:t>
            </a:r>
            <a:r>
              <a:rPr lang="vi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- In addition to prediction, we may want to evaluate the importance of each factor in influencing outcomes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31</a:t>
            </a:fld>
            <a:endParaRPr lang="vi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632066" cy="385336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Classification Problems</a:t>
            </a:r>
          </a:p>
          <a:p>
            <a:r>
              <a:rPr lang="en-US" dirty="0">
                <a:solidFill>
                  <a:schemeClr val="tx1"/>
                </a:solidFill>
              </a:rPr>
              <a:t>The two main types of supervised learning models are: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 models, which predict a continuous outcome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 models, which predict a categorical outcome.</a:t>
            </a:r>
          </a:p>
          <a:p>
            <a:r>
              <a:rPr lang="en-US" dirty="0">
                <a:solidFill>
                  <a:schemeClr val="tx1"/>
                </a:solidFill>
              </a:rPr>
              <a:t>The most common models used in supervised learning are: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K-Nearest Neighbors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Support Vector Machines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Decision Tree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Neural Networks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Random Forests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Boosting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Ensemble </a:t>
            </a:r>
            <a:r>
              <a:rPr lang="en-US" dirty="0" smtClean="0">
                <a:solidFill>
                  <a:schemeClr val="tx1"/>
                </a:solidFill>
              </a:rPr>
              <a:t>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879960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632066" cy="385336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Classification </a:t>
            </a:r>
            <a:r>
              <a:rPr lang="en-US" b="1" dirty="0" smtClean="0">
                <a:solidFill>
                  <a:schemeClr val="tx1"/>
                </a:solidFill>
              </a:rPr>
              <a:t>Problems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chemeClr val="tx1"/>
                </a:solidFill>
              </a:rPr>
              <a:t>the exception of logistic regression, these models are commonly used for both regression and classification. Logistic regression is most common for dichotomous and nominal dependent variables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b="1" dirty="0" smtClean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Logistic </a:t>
            </a:r>
            <a:r>
              <a:rPr lang="en-US" b="1" dirty="0">
                <a:solidFill>
                  <a:schemeClr val="tx1"/>
                </a:solidFill>
              </a:rPr>
              <a:t>Regression</a:t>
            </a:r>
          </a:p>
          <a:p>
            <a:r>
              <a:rPr lang="en-US" dirty="0">
                <a:solidFill>
                  <a:schemeClr val="tx1"/>
                </a:solidFill>
              </a:rPr>
              <a:t>Logistic regression is a type of regression that models the probability of a certain class occurring given other independent </a:t>
            </a:r>
            <a:r>
              <a:rPr lang="en-US" dirty="0" err="1">
                <a:solidFill>
                  <a:schemeClr val="tx1"/>
                </a:solidFill>
              </a:rPr>
              <a:t>variables.It</a:t>
            </a:r>
            <a:r>
              <a:rPr lang="en-US" dirty="0">
                <a:solidFill>
                  <a:schemeClr val="tx1"/>
                </a:solidFill>
              </a:rPr>
              <a:t> uses a logistic or logit function to model a dependent variable. It is a very common predictive model because of its high interpretability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499480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Recap</a:t>
            </a:r>
            <a:endParaRPr sz="3000" b="1" dirty="0"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1"/>
          </p:nvPr>
        </p:nvSpPr>
        <p:spPr>
          <a:xfrm>
            <a:off x="1152650" y="1561650"/>
            <a:ext cx="7114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discussed: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Introduction to Logistic Regression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Linear Regression vs. Logistic Regression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Using Logistic Regression for Classification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34</a:t>
            </a:fld>
            <a:endParaRPr lang="vi"/>
          </a:p>
        </p:txBody>
      </p:sp>
    </p:spTree>
  </p:cSld>
  <p:clrMapOvr>
    <a:masterClrMapping/>
  </p:clrMapOvr>
  <p:extLst>
    <p:ext uri="{6950BFC3-D8DA-4A85-94F7-54DA5524770B}">
      <p188:commentRel xmlns=""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Types of Supervised Learning</a:t>
            </a:r>
            <a:endParaRPr sz="3000" b="1" dirty="0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l="7726" t="23207" r="4669" b="12894"/>
          <a:stretch/>
        </p:blipFill>
        <p:spPr>
          <a:xfrm>
            <a:off x="439513" y="1194900"/>
            <a:ext cx="8392775" cy="34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is Classification</a:t>
            </a:r>
            <a:endParaRPr sz="3000"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42800" y="1214600"/>
            <a:ext cx="60978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A flower shop wants to guess a customer's purchase from similarity to most recent purchase.</a:t>
            </a:r>
            <a:endParaRPr sz="200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22705" t="37246" r="3862" b="2581"/>
          <a:stretch/>
        </p:blipFill>
        <p:spPr>
          <a:xfrm>
            <a:off x="2209825" y="2069900"/>
            <a:ext cx="6366825" cy="29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What is Classification</a:t>
            </a:r>
            <a:endParaRPr sz="3000" b="1"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743650" y="1227025"/>
            <a:ext cx="62466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Which flower is a customer most likely to purchase based on similarity to previous purchase?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2089" t="38395" r="4189" b="3437"/>
          <a:stretch/>
        </p:blipFill>
        <p:spPr>
          <a:xfrm>
            <a:off x="311700" y="2069775"/>
            <a:ext cx="8492529" cy="29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is Classification</a:t>
            </a:r>
            <a:endParaRPr sz="3000" b="1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743650" y="1227025"/>
            <a:ext cx="62466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Which flower is a customer most likely to purchase based on similarity to previous purchase?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l="1934" t="38681" r="3699" b="3438"/>
          <a:stretch/>
        </p:blipFill>
        <p:spPr>
          <a:xfrm>
            <a:off x="280700" y="2082175"/>
            <a:ext cx="8582600" cy="29585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What is Classification</a:t>
            </a:r>
            <a:endParaRPr sz="3000" b="1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743650" y="1227025"/>
            <a:ext cx="62466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Which flower is a customer most likely to purchase based on similarity to previous purchase?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l="2095" t="38683" r="4341" b="2864"/>
          <a:stretch/>
        </p:blipFill>
        <p:spPr>
          <a:xfrm>
            <a:off x="359038" y="2036250"/>
            <a:ext cx="8425925" cy="29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What is Classification</a:t>
            </a:r>
            <a:endParaRPr sz="3000" b="1" dirty="0"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743650" y="1227025"/>
            <a:ext cx="62466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Which flower is a customer most likely to purchase based on similarity to previous purchase?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l="2090" t="37538" r="4998" b="3149"/>
          <a:stretch/>
        </p:blipFill>
        <p:spPr>
          <a:xfrm>
            <a:off x="347488" y="2000875"/>
            <a:ext cx="8449025" cy="30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664</Words>
  <Application>Microsoft Office PowerPoint</Application>
  <PresentationFormat>On-screen Show (16:9)</PresentationFormat>
  <Paragraphs>146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Arial</vt:lpstr>
      <vt:lpstr>Simple Light</vt:lpstr>
      <vt:lpstr>Logistic Regression: Introduction to Classification and Error Metrics</vt:lpstr>
      <vt:lpstr>Learning Goals</vt:lpstr>
      <vt:lpstr>Remind: Supervised Learning</vt:lpstr>
      <vt:lpstr>Types of Supervised Learning</vt:lpstr>
      <vt:lpstr>What is Classification</vt:lpstr>
      <vt:lpstr>What is Classification</vt:lpstr>
      <vt:lpstr>What is Classification</vt:lpstr>
      <vt:lpstr>What is Classification</vt:lpstr>
      <vt:lpstr>What is Classification</vt:lpstr>
      <vt:lpstr>What is Needed for Classification?</vt:lpstr>
      <vt:lpstr>Modeling Classification:</vt:lpstr>
      <vt:lpstr>Learning Recap</vt:lpstr>
      <vt:lpstr>Introduction to Logistic Regression Learning Goals</vt:lpstr>
      <vt:lpstr>Introduction to Logistic Regression</vt:lpstr>
      <vt:lpstr>Introduction to Logistic Regression</vt:lpstr>
      <vt:lpstr>Linear Regression for Classification?</vt:lpstr>
      <vt:lpstr>Linear Regression for Classification?</vt:lpstr>
      <vt:lpstr>Introducing the Sigmoid Function</vt:lpstr>
      <vt:lpstr>Linear Regression for Classification?</vt:lpstr>
      <vt:lpstr>Logistic vs. Linear Regression</vt:lpstr>
      <vt:lpstr>Logistic vs. Linear Regression</vt:lpstr>
      <vt:lpstr>Classification with Logistic Regression</vt:lpstr>
      <vt:lpstr>Classification with Logistic Regression</vt:lpstr>
      <vt:lpstr>Classification with Logistic Regression</vt:lpstr>
      <vt:lpstr>Classification with Logistic Regression</vt:lpstr>
      <vt:lpstr>Multiple Classes: One vs. All</vt:lpstr>
      <vt:lpstr>Multiple Classes: One vs. All</vt:lpstr>
      <vt:lpstr>Multiple Classes: One vs. All</vt:lpstr>
      <vt:lpstr>Multiclass Decision Boundary</vt:lpstr>
      <vt:lpstr>Logistic Regression: The Syntax</vt:lpstr>
      <vt:lpstr>Classification with Logistic Regression</vt:lpstr>
      <vt:lpstr>Summary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Goals</dc:title>
  <cp:lastModifiedBy>Ngô Đăng Hà An</cp:lastModifiedBy>
  <cp:revision>16</cp:revision>
  <dcterms:modified xsi:type="dcterms:W3CDTF">2022-12-15T03:58:20Z</dcterms:modified>
</cp:coreProperties>
</file>